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0"/>
  </p:notesMasterIdLst>
  <p:sldIdLst>
    <p:sldId id="256" r:id="rId2"/>
    <p:sldId id="270" r:id="rId3"/>
    <p:sldId id="257" r:id="rId4"/>
    <p:sldId id="258" r:id="rId5"/>
    <p:sldId id="260" r:id="rId6"/>
    <p:sldId id="264" r:id="rId7"/>
    <p:sldId id="277" r:id="rId8"/>
    <p:sldId id="278" r:id="rId9"/>
  </p:sldIdLst>
  <p:sldSz cx="18288000" cy="10287000"/>
  <p:notesSz cx="6858000" cy="9144000"/>
  <p:embeddedFontLst>
    <p:embeddedFont>
      <p:font typeface="Cuprum" panose="020B0604020202020204" charset="0"/>
      <p:regular r:id="rId11"/>
      <p:bold r:id="rId12"/>
      <p:italic r:id="rId13"/>
      <p:boldItalic r:id="rId14"/>
    </p:embeddedFont>
    <p:embeddedFont>
      <p:font typeface="Podkova" panose="020B0604020202020204" charset="0"/>
      <p:regular r:id="rId15"/>
      <p:bold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26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>
          <a:extLst>
            <a:ext uri="{FF2B5EF4-FFF2-40B4-BE49-F238E27FC236}">
              <a16:creationId xmlns:a16="http://schemas.microsoft.com/office/drawing/2014/main" id="{271FA932-A752-D29C-0A49-34FBC2E0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>
            <a:extLst>
              <a:ext uri="{FF2B5EF4-FFF2-40B4-BE49-F238E27FC236}">
                <a16:creationId xmlns:a16="http://schemas.microsoft.com/office/drawing/2014/main" id="{0CD701DA-10B2-0A49-826C-56A632A70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>
            <a:extLst>
              <a:ext uri="{FF2B5EF4-FFF2-40B4-BE49-F238E27FC236}">
                <a16:creationId xmlns:a16="http://schemas.microsoft.com/office/drawing/2014/main" id="{4C328CA1-8BE4-8C87-0D4D-06DEDF4A9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33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367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558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5" name="Google Shape;35;p9"/>
          <p:cNvSpPr txBox="1"/>
          <p:nvPr/>
        </p:nvSpPr>
        <p:spPr>
          <a:xfrm>
            <a:off x="658146" y="1550219"/>
            <a:ext cx="9937800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NYC Taxi Trip Data ETL Pipeline (Kestra Orchestrated)</a:t>
            </a:r>
            <a:endParaRPr sz="10000" dirty="0"/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346627" y="6603524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10617757" y="5293979"/>
            <a:ext cx="3191795" cy="17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11" b="0" i="0" u="none" strike="noStrike" cap="none" dirty="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Presentation by</a:t>
            </a:r>
            <a:endParaRPr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734941" y="275132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39862A-4D29-6F2D-734D-611B2F51E41B}"/>
              </a:ext>
            </a:extLst>
          </p:cNvPr>
          <p:cNvSpPr txBox="1"/>
          <p:nvPr/>
        </p:nvSpPr>
        <p:spPr>
          <a:xfrm>
            <a:off x="10784724" y="7113826"/>
            <a:ext cx="6570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Cuprum"/>
              </a:rPr>
              <a:t>Sharon K  Mungania</a:t>
            </a:r>
          </a:p>
          <a:p>
            <a:endParaRPr lang="en-US" sz="6000" dirty="0">
              <a:solidFill>
                <a:srgbClr val="FFFFFF"/>
              </a:solidFill>
              <a:latin typeface="Cupr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5D076-EDC5-5DEE-1A56-599DB63F5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5466" y="8578647"/>
            <a:ext cx="510567" cy="510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31589-FF2B-6A3B-A76C-8DFF47243511}"/>
              </a:ext>
            </a:extLst>
          </p:cNvPr>
          <p:cNvSpPr txBox="1"/>
          <p:nvPr/>
        </p:nvSpPr>
        <p:spPr>
          <a:xfrm>
            <a:off x="14038749" y="8530055"/>
            <a:ext cx="3276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uprum"/>
              </a:rPr>
              <a:t>KawiraSharon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708" name="Google Shape;708;p23"/>
          <p:cNvCxnSpPr/>
          <p:nvPr/>
        </p:nvCxnSpPr>
        <p:spPr>
          <a:xfrm>
            <a:off x="751912" y="762535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9" name="Google Shape;709;p23"/>
          <p:cNvGrpSpPr/>
          <p:nvPr/>
        </p:nvGrpSpPr>
        <p:grpSpPr>
          <a:xfrm>
            <a:off x="567746" y="7102375"/>
            <a:ext cx="337852" cy="337852"/>
            <a:chOff x="0" y="0"/>
            <a:chExt cx="812800" cy="812800"/>
          </a:xfrm>
        </p:grpSpPr>
        <p:sp>
          <p:nvSpPr>
            <p:cNvPr id="710" name="Google Shape;710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12" name="Google Shape;712;p23"/>
          <p:cNvCxnSpPr/>
          <p:nvPr/>
        </p:nvCxnSpPr>
        <p:spPr>
          <a:xfrm flipH="1">
            <a:off x="725242" y="593609"/>
            <a:ext cx="2615265" cy="33976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3" name="Google Shape;713;p23"/>
          <p:cNvGrpSpPr/>
          <p:nvPr/>
        </p:nvGrpSpPr>
        <p:grpSpPr>
          <a:xfrm>
            <a:off x="579176" y="5808427"/>
            <a:ext cx="337852" cy="337852"/>
            <a:chOff x="0" y="0"/>
            <a:chExt cx="812800" cy="812800"/>
          </a:xfrm>
        </p:grpSpPr>
        <p:sp>
          <p:nvSpPr>
            <p:cNvPr id="714" name="Google Shape;714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23"/>
          <p:cNvGrpSpPr/>
          <p:nvPr/>
        </p:nvGrpSpPr>
        <p:grpSpPr>
          <a:xfrm>
            <a:off x="3171828" y="424683"/>
            <a:ext cx="337852" cy="337852"/>
            <a:chOff x="0" y="0"/>
            <a:chExt cx="812800" cy="812800"/>
          </a:xfrm>
        </p:grpSpPr>
        <p:sp>
          <p:nvSpPr>
            <p:cNvPr id="717" name="Google Shape;717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23"/>
          <p:cNvGrpSpPr/>
          <p:nvPr/>
        </p:nvGrpSpPr>
        <p:grpSpPr>
          <a:xfrm>
            <a:off x="602036" y="491367"/>
            <a:ext cx="337852" cy="337852"/>
            <a:chOff x="0" y="0"/>
            <a:chExt cx="812800" cy="812800"/>
          </a:xfrm>
        </p:grpSpPr>
        <p:sp>
          <p:nvSpPr>
            <p:cNvPr id="720" name="Google Shape;720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2" name="Google Shape;722;p23"/>
          <p:cNvSpPr txBox="1"/>
          <p:nvPr/>
        </p:nvSpPr>
        <p:spPr>
          <a:xfrm>
            <a:off x="3885705" y="1019175"/>
            <a:ext cx="1051659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Tech Stack</a:t>
            </a:r>
            <a:endParaRPr dirty="0"/>
          </a:p>
        </p:txBody>
      </p:sp>
      <p:graphicFrame>
        <p:nvGraphicFramePr>
          <p:cNvPr id="723" name="Google Shape;723;p23"/>
          <p:cNvGraphicFramePr/>
          <p:nvPr>
            <p:extLst>
              <p:ext uri="{D42A27DB-BD31-4B8C-83A1-F6EECF244321}">
                <p14:modId xmlns:p14="http://schemas.microsoft.com/office/powerpoint/2010/main" val="3316482142"/>
              </p:ext>
            </p:extLst>
          </p:nvPr>
        </p:nvGraphicFramePr>
        <p:xfrm>
          <a:off x="2032874" y="2776818"/>
          <a:ext cx="13953200" cy="5859600"/>
        </p:xfrm>
        <a:graphic>
          <a:graphicData uri="http://schemas.openxmlformats.org/drawingml/2006/table">
            <a:tbl>
              <a:tblPr>
                <a:noFill/>
                <a:tableStyleId>{5A33B137-F87D-4E7E-8B33-7C31B7B1535C}</a:tableStyleId>
              </a:tblPr>
              <a:tblGrid>
                <a:gridCol w="424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sym typeface="Ubuntu"/>
                        </a:rPr>
                        <a:t>Kestra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Orchestration of the entire ETL pipeline.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sym typeface="Ubuntu"/>
                        </a:rPr>
                        <a:t>Python</a:t>
                      </a:r>
                      <a:endParaRPr lang="en-US"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Extraction, Transformation and Loading of data.</a:t>
                      </a:r>
                      <a:endParaRPr lang="en-US" sz="2400"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Docker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Containerize PostgreSQL instance.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6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PgAdmin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Interface used to manage the PostgreSQL database.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Power BI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Visualize the data using to provide meaningful insights.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 dirty="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GitHub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Used as the version control and to host the entire codebase.</a:t>
                      </a:r>
                      <a:endParaRPr dirty="0"/>
                    </a:p>
                  </a:txBody>
                  <a:tcPr marL="123825" marR="123825" marT="123825" marB="123825" anchor="ctr">
                    <a:lnL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27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4" name="Google Shape;724;p23"/>
          <p:cNvGrpSpPr/>
          <p:nvPr/>
        </p:nvGrpSpPr>
        <p:grpSpPr>
          <a:xfrm rot="10800000">
            <a:off x="10880074" y="2649449"/>
            <a:ext cx="6818662" cy="7015545"/>
            <a:chOff x="0" y="0"/>
            <a:chExt cx="9091550" cy="9354060"/>
          </a:xfrm>
        </p:grpSpPr>
        <p:cxnSp>
          <p:nvCxnSpPr>
            <p:cNvPr id="725" name="Google Shape;725;p23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26" name="Google Shape;726;p23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727" name="Google Shape;72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29" name="Google Shape;729;p23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30" name="Google Shape;730;p23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731" name="Google Shape;73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23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734" name="Google Shape;73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23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737" name="Google Shape;7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23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40" name="Google Shape;74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88" name="Google Shape;88;p10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89" name="Google Shape;89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98" name="Google Shape;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10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107" name="Google Shape;107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109" name="Google Shape;10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111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2" name="Google Shape;112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113" name="Google Shape;11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22" name="Google Shape;1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10"/>
          <p:cNvSpPr txBox="1"/>
          <p:nvPr/>
        </p:nvSpPr>
        <p:spPr>
          <a:xfrm>
            <a:off x="4920389" y="1080685"/>
            <a:ext cx="12793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Project Context</a:t>
            </a:r>
            <a:endParaRPr dirty="0"/>
          </a:p>
        </p:txBody>
      </p:sp>
      <p:sp>
        <p:nvSpPr>
          <p:cNvPr id="125" name="Google Shape;125;p10"/>
          <p:cNvSpPr txBox="1"/>
          <p:nvPr/>
        </p:nvSpPr>
        <p:spPr>
          <a:xfrm>
            <a:off x="1325851" y="3358933"/>
            <a:ext cx="5040900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541" lvl="1">
              <a:lnSpc>
                <a:spcPct val="140000"/>
              </a:lnSpc>
              <a:buClr>
                <a:srgbClr val="FFFFFF"/>
              </a:buClr>
              <a:buSzPts val="1900"/>
            </a:pPr>
            <a:r>
              <a:rPr lang="en-US" sz="2800" dirty="0">
                <a:solidFill>
                  <a:srgbClr val="FFFFFF"/>
                </a:solidFill>
              </a:rPr>
              <a:t>This project implements an ETL pipeline orchestrated using Kestra. It extracts, transforms, and loads the dataset into a Dockerized instance of PostgreSQL database managed locally on pgAdmin, and visualizes key insights using Power BI.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7039746" y="3984247"/>
            <a:ext cx="4779600" cy="422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541" lvl="1">
              <a:lnSpc>
                <a:spcPct val="140000"/>
              </a:lnSpc>
              <a:buClr>
                <a:srgbClr val="FFFFFF"/>
              </a:buClr>
              <a:buSzPts val="1900"/>
            </a:pPr>
            <a:r>
              <a:rPr lang="en-US" sz="2800" dirty="0">
                <a:solidFill>
                  <a:srgbClr val="FFFFFF"/>
                </a:solidFill>
              </a:rPr>
              <a:t>The real-world data set has over 3M+ records, 19 columns. </a:t>
            </a:r>
          </a:p>
          <a:p>
            <a:pPr marL="256541" lvl="1">
              <a:lnSpc>
                <a:spcPct val="140000"/>
              </a:lnSpc>
              <a:buClr>
                <a:srgbClr val="FFFFFF"/>
              </a:buClr>
              <a:buSzPts val="1900"/>
            </a:pPr>
            <a:r>
              <a:rPr lang="en-US" sz="2800" dirty="0">
                <a:solidFill>
                  <a:srgbClr val="FFFFFF"/>
                </a:solidFill>
              </a:rPr>
              <a:t>Transformed: 2M+ records, Sampled: 20k records plus one derived column (</a:t>
            </a:r>
            <a:r>
              <a:rPr lang="en-US" sz="2800" dirty="0" err="1">
                <a:solidFill>
                  <a:srgbClr val="FFFFFF"/>
                </a:solidFill>
              </a:rPr>
              <a:t>trip_duration</a:t>
            </a:r>
            <a:r>
              <a:rPr lang="en-US" sz="2800" dirty="0">
                <a:solidFill>
                  <a:srgbClr val="FFFFFF"/>
                </a:solidFill>
              </a:rPr>
              <a:t>).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14155-3B84-F698-AC27-A0427E662B67}"/>
              </a:ext>
            </a:extLst>
          </p:cNvPr>
          <p:cNvSpPr txBox="1"/>
          <p:nvPr/>
        </p:nvSpPr>
        <p:spPr>
          <a:xfrm>
            <a:off x="12932229" y="2794316"/>
            <a:ext cx="42791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This dataset provides an opportunity to practice core class concepts such as orchestration integration, docker containerization, and visualization. 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It offers me an opportunity to restructure my project as well as resolve debugging challenges faced earlier on in the project execution.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136" name="Google Shape;136;p11"/>
          <p:cNvGrpSpPr/>
          <p:nvPr/>
        </p:nvGrpSpPr>
        <p:grpSpPr>
          <a:xfrm rot="5400000">
            <a:off x="344529" y="308693"/>
            <a:ext cx="4589288" cy="4560400"/>
            <a:chOff x="0" y="0"/>
            <a:chExt cx="6119051" cy="6080533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9" name="Google Shape;139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149" name="Google Shape;1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" name="Google Shape;151;p11"/>
          <p:cNvGrpSpPr/>
          <p:nvPr/>
        </p:nvGrpSpPr>
        <p:grpSpPr>
          <a:xfrm>
            <a:off x="8087124" y="2995097"/>
            <a:ext cx="1762592" cy="1865869"/>
            <a:chOff x="0" y="-47625"/>
            <a:chExt cx="812800" cy="860425"/>
          </a:xfrm>
        </p:grpSpPr>
        <p:sp>
          <p:nvSpPr>
            <p:cNvPr id="152" name="Google Shape;15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4085373" y="2803251"/>
            <a:ext cx="1762592" cy="1865869"/>
            <a:chOff x="0" y="-47625"/>
            <a:chExt cx="812800" cy="860425"/>
          </a:xfrm>
        </p:grpSpPr>
        <p:sp>
          <p:nvSpPr>
            <p:cNvPr id="155" name="Google Shape;15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96678" y="0"/>
                  </a:moveTo>
                  <a:lnTo>
                    <a:pt x="616122" y="0"/>
                  </a:lnTo>
                  <a:cubicBezTo>
                    <a:pt x="668284" y="0"/>
                    <a:pt x="718310" y="20721"/>
                    <a:pt x="755194" y="57606"/>
                  </a:cubicBezTo>
                  <a:cubicBezTo>
                    <a:pt x="792079" y="94490"/>
                    <a:pt x="812800" y="144516"/>
                    <a:pt x="812800" y="196678"/>
                  </a:cubicBezTo>
                  <a:lnTo>
                    <a:pt x="812800" y="616122"/>
                  </a:lnTo>
                  <a:cubicBezTo>
                    <a:pt x="812800" y="668284"/>
                    <a:pt x="792079" y="718310"/>
                    <a:pt x="755194" y="755194"/>
                  </a:cubicBezTo>
                  <a:cubicBezTo>
                    <a:pt x="718310" y="792079"/>
                    <a:pt x="668284" y="812800"/>
                    <a:pt x="616122" y="812800"/>
                  </a:cubicBezTo>
                  <a:lnTo>
                    <a:pt x="196678" y="812800"/>
                  </a:lnTo>
                  <a:cubicBezTo>
                    <a:pt x="144516" y="812800"/>
                    <a:pt x="94490" y="792079"/>
                    <a:pt x="57606" y="755194"/>
                  </a:cubicBezTo>
                  <a:cubicBezTo>
                    <a:pt x="20721" y="718310"/>
                    <a:pt x="0" y="668284"/>
                    <a:pt x="0" y="616122"/>
                  </a:cubicBezTo>
                  <a:lnTo>
                    <a:pt x="0" y="196678"/>
                  </a:lnTo>
                  <a:cubicBezTo>
                    <a:pt x="0" y="144516"/>
                    <a:pt x="20721" y="94490"/>
                    <a:pt x="57606" y="57606"/>
                  </a:cubicBezTo>
                  <a:cubicBezTo>
                    <a:pt x="94490" y="20721"/>
                    <a:pt x="144516" y="0"/>
                    <a:pt x="196678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1"/>
          <p:cNvSpPr txBox="1"/>
          <p:nvPr/>
        </p:nvSpPr>
        <p:spPr>
          <a:xfrm>
            <a:off x="14735219" y="2803251"/>
            <a:ext cx="4629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3</a:t>
            </a:r>
            <a:endParaRPr dirty="0"/>
          </a:p>
        </p:txBody>
      </p:sp>
      <p:grpSp>
        <p:nvGrpSpPr>
          <p:cNvPr id="158" name="Google Shape;158;p11"/>
          <p:cNvGrpSpPr/>
          <p:nvPr/>
        </p:nvGrpSpPr>
        <p:grpSpPr>
          <a:xfrm>
            <a:off x="2276000" y="2999057"/>
            <a:ext cx="1762592" cy="1865869"/>
            <a:chOff x="0" y="-47625"/>
            <a:chExt cx="812800" cy="860425"/>
          </a:xfrm>
        </p:grpSpPr>
        <p:sp>
          <p:nvSpPr>
            <p:cNvPr id="159" name="Google Shape;15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1"/>
          <p:cNvSpPr txBox="1"/>
          <p:nvPr/>
        </p:nvSpPr>
        <p:spPr>
          <a:xfrm>
            <a:off x="2963183" y="3102334"/>
            <a:ext cx="312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1</a:t>
            </a:r>
            <a:endParaRPr dirty="0"/>
          </a:p>
        </p:txBody>
      </p:sp>
      <p:grpSp>
        <p:nvGrpSpPr>
          <p:cNvPr id="162" name="Google Shape;162;p11"/>
          <p:cNvGrpSpPr/>
          <p:nvPr/>
        </p:nvGrpSpPr>
        <p:grpSpPr>
          <a:xfrm>
            <a:off x="520266" y="9365405"/>
            <a:ext cx="5247198" cy="359853"/>
            <a:chOff x="0" y="0"/>
            <a:chExt cx="6996264" cy="479804"/>
          </a:xfrm>
        </p:grpSpPr>
        <p:cxnSp>
          <p:nvCxnSpPr>
            <p:cNvPr id="163" name="Google Shape;163;p1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1"/>
          <p:cNvGrpSpPr/>
          <p:nvPr/>
        </p:nvGrpSpPr>
        <p:grpSpPr>
          <a:xfrm>
            <a:off x="12150578" y="9365405"/>
            <a:ext cx="5247197" cy="359853"/>
            <a:chOff x="0" y="0"/>
            <a:chExt cx="6996263" cy="479804"/>
          </a:xfrm>
        </p:grpSpPr>
        <p:cxnSp>
          <p:nvCxnSpPr>
            <p:cNvPr id="174" name="Google Shape;174;p11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5" name="Google Shape;175;p11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179" name="Google Shape;17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4" name="Google Shape;184;p11"/>
          <p:cNvSpPr txBox="1"/>
          <p:nvPr/>
        </p:nvSpPr>
        <p:spPr>
          <a:xfrm>
            <a:off x="7592707" y="5016554"/>
            <a:ext cx="3306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 dirty="0"/>
          </a:p>
        </p:txBody>
      </p:sp>
      <p:sp>
        <p:nvSpPr>
          <p:cNvPr id="185" name="Google Shape;185;p11"/>
          <p:cNvSpPr txBox="1"/>
          <p:nvPr/>
        </p:nvSpPr>
        <p:spPr>
          <a:xfrm>
            <a:off x="7842909" y="5802079"/>
            <a:ext cx="3600154" cy="288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Removal of ghost trips, timestamps are normalized, </a:t>
            </a:r>
            <a:r>
              <a:rPr lang="en-US" sz="2400" dirty="0" err="1">
                <a:solidFill>
                  <a:srgbClr val="FFFFFF"/>
                </a:solidFill>
              </a:rPr>
              <a:t>trip_duration</a:t>
            </a:r>
            <a:r>
              <a:rPr lang="en-US" sz="2400" dirty="0">
                <a:solidFill>
                  <a:srgbClr val="FFFFFF"/>
                </a:solidFill>
              </a:rPr>
              <a:t> added, trips &gt; 3 hours removed.</a:t>
            </a:r>
          </a:p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11"/>
          <p:cNvSpPr txBox="1"/>
          <p:nvPr/>
        </p:nvSpPr>
        <p:spPr>
          <a:xfrm>
            <a:off x="1504259" y="5061157"/>
            <a:ext cx="3306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endParaRPr dirty="0"/>
          </a:p>
        </p:txBody>
      </p:sp>
      <p:sp>
        <p:nvSpPr>
          <p:cNvPr id="187" name="Google Shape;187;p11"/>
          <p:cNvSpPr txBox="1"/>
          <p:nvPr/>
        </p:nvSpPr>
        <p:spPr>
          <a:xfrm>
            <a:off x="2087075" y="5859586"/>
            <a:ext cx="3428964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is extracted </a:t>
            </a:r>
            <a:r>
              <a:rPr lang="en-US" sz="2400" dirty="0">
                <a:solidFill>
                  <a:srgbClr val="FFFFFF"/>
                </a:solidFill>
              </a:rPr>
              <a:t>using Kaggle from its API.</a:t>
            </a:r>
          </a:p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The .parquet is read using </a:t>
            </a:r>
            <a:r>
              <a:rPr lang="en-US" sz="2400" dirty="0" err="1">
                <a:solidFill>
                  <a:srgbClr val="FFFFFF"/>
                </a:solidFill>
              </a:rPr>
              <a:t>pyarrow</a:t>
            </a:r>
            <a:r>
              <a:rPr lang="en-US" sz="2400" dirty="0">
                <a:solidFill>
                  <a:srgbClr val="FFFFFF"/>
                </a:solidFill>
              </a:rPr>
              <a:t> + pandas.</a:t>
            </a:r>
          </a:p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Saved locally as nyc_taxi_data.csv</a:t>
            </a:r>
            <a:endParaRPr dirty="0"/>
          </a:p>
        </p:txBody>
      </p:sp>
      <p:sp>
        <p:nvSpPr>
          <p:cNvPr id="188" name="Google Shape;188;p11"/>
          <p:cNvSpPr txBox="1"/>
          <p:nvPr/>
        </p:nvSpPr>
        <p:spPr>
          <a:xfrm>
            <a:off x="13124426" y="4835176"/>
            <a:ext cx="37944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Loading</a:t>
            </a:r>
            <a:endParaRPr dirty="0"/>
          </a:p>
        </p:txBody>
      </p:sp>
      <p:sp>
        <p:nvSpPr>
          <p:cNvPr id="189" name="Google Shape;189;p11"/>
          <p:cNvSpPr txBox="1"/>
          <p:nvPr/>
        </p:nvSpPr>
        <p:spPr>
          <a:xfrm>
            <a:off x="14194928" y="5606189"/>
            <a:ext cx="3306074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Transformed 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ata is loaded into a PostgreSQL database.</a:t>
            </a:r>
          </a:p>
          <a:p>
            <a:pPr marL="0" marR="0" lvl="0" indent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 table is created and the database can be accessed using pgAdmin.</a:t>
            </a:r>
            <a:endParaRPr dirty="0"/>
          </a:p>
        </p:txBody>
      </p:sp>
      <p:sp>
        <p:nvSpPr>
          <p:cNvPr id="190" name="Google Shape;190;p11"/>
          <p:cNvSpPr txBox="1"/>
          <p:nvPr/>
        </p:nvSpPr>
        <p:spPr>
          <a:xfrm>
            <a:off x="890224" y="1221899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ETL Process Overview</a:t>
            </a:r>
            <a:endParaRPr lang="en-US" dirty="0"/>
          </a:p>
        </p:txBody>
      </p:sp>
      <p:sp>
        <p:nvSpPr>
          <p:cNvPr id="191" name="Google Shape;191;p11"/>
          <p:cNvSpPr txBox="1"/>
          <p:nvPr/>
        </p:nvSpPr>
        <p:spPr>
          <a:xfrm>
            <a:off x="8810744" y="3043857"/>
            <a:ext cx="4350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</a:t>
            </a:r>
            <a:endParaRPr dirty="0"/>
          </a:p>
        </p:txBody>
      </p:sp>
      <p:grpSp>
        <p:nvGrpSpPr>
          <p:cNvPr id="192" name="Google Shape;192;p11"/>
          <p:cNvGrpSpPr/>
          <p:nvPr/>
        </p:nvGrpSpPr>
        <p:grpSpPr>
          <a:xfrm rot="10800000">
            <a:off x="13485846" y="308692"/>
            <a:ext cx="4589288" cy="4560400"/>
            <a:chOff x="0" y="0"/>
            <a:chExt cx="6119051" cy="6080533"/>
          </a:xfrm>
        </p:grpSpPr>
        <p:cxnSp>
          <p:nvCxnSpPr>
            <p:cNvPr id="193" name="Google Shape;193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5" name="Google Shape;195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99" name="Google Shape;1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202" name="Google Shape;2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264" name="Google Shape;264;p13"/>
          <p:cNvGrpSpPr/>
          <p:nvPr/>
        </p:nvGrpSpPr>
        <p:grpSpPr>
          <a:xfrm>
            <a:off x="1450816" y="3651869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4812943" y="3651869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2" name="Google Shape;302;p13"/>
          <p:cNvSpPr txBox="1"/>
          <p:nvPr/>
        </p:nvSpPr>
        <p:spPr>
          <a:xfrm>
            <a:off x="1365337" y="6087291"/>
            <a:ext cx="1555732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Star Schema</a:t>
            </a:r>
            <a:endParaRPr sz="7200"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398249" y="7276745"/>
            <a:ext cx="15557326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Star Schema was used to generate Dimension and Fact tables, which were in turn used to visualize the data as seen on the Power BI dashboard as displayed above. </a:t>
            </a:r>
            <a:endParaRPr dirty="0"/>
          </a:p>
        </p:txBody>
      </p:sp>
      <p:pic>
        <p:nvPicPr>
          <p:cNvPr id="304" name="Google Shape;304;p13"/>
          <p:cNvPicPr preferRelativeResize="0"/>
          <p:nvPr/>
        </p:nvPicPr>
        <p:blipFill rotWithShape="1">
          <a:blip r:embed="rId4">
            <a:alphaModFix/>
          </a:blip>
          <a:srcRect l="1950" t="7642" r="1969" b="6483"/>
          <a:stretch/>
        </p:blipFill>
        <p:spPr>
          <a:xfrm>
            <a:off x="4096824" y="343247"/>
            <a:ext cx="10735659" cy="5744044"/>
          </a:xfrm>
          <a:prstGeom prst="roundRect">
            <a:avLst>
              <a:gd name="adj" fmla="val 7795"/>
            </a:avLst>
          </a:prstGeom>
          <a:noFill/>
          <a:ln w="1524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A8315-E659-784B-59AA-C5FACBDB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099" y="343247"/>
            <a:ext cx="10764969" cy="58048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823107" y="1718304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17"/>
          <p:cNvSpPr txBox="1"/>
          <p:nvPr/>
        </p:nvSpPr>
        <p:spPr>
          <a:xfrm>
            <a:off x="2160386" y="1811615"/>
            <a:ext cx="3870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Challenges</a:t>
            </a:r>
            <a:endParaRPr dirty="0"/>
          </a:p>
        </p:txBody>
      </p:sp>
      <p:sp>
        <p:nvSpPr>
          <p:cNvPr id="468" name="Google Shape;468;p17"/>
          <p:cNvSpPr txBox="1"/>
          <p:nvPr/>
        </p:nvSpPr>
        <p:spPr>
          <a:xfrm>
            <a:off x="4533944" y="6923578"/>
            <a:ext cx="7400259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 deeper learning of Kestra scheduling. 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Research on tech tools before project initialization.</a:t>
            </a:r>
            <a:endParaRPr lang="en-US"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17"/>
          <p:cNvSpPr/>
          <p:nvPr/>
        </p:nvSpPr>
        <p:spPr>
          <a:xfrm>
            <a:off x="6646158" y="1772414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17"/>
          <p:cNvSpPr/>
          <p:nvPr/>
        </p:nvSpPr>
        <p:spPr>
          <a:xfrm>
            <a:off x="3245464" y="5554625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7941136" y="1751703"/>
            <a:ext cx="26984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Successes</a:t>
            </a:r>
            <a:endParaRPr dirty="0"/>
          </a:p>
        </p:txBody>
      </p:sp>
      <p:sp>
        <p:nvSpPr>
          <p:cNvPr id="484" name="Google Shape;484;p17"/>
          <p:cNvSpPr txBox="1"/>
          <p:nvPr/>
        </p:nvSpPr>
        <p:spPr>
          <a:xfrm>
            <a:off x="4511757" y="6069960"/>
            <a:ext cx="47500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Future Improvements</a:t>
            </a:r>
            <a:endParaRPr dirty="0"/>
          </a:p>
        </p:txBody>
      </p:sp>
      <p:sp>
        <p:nvSpPr>
          <p:cNvPr id="486" name="Google Shape;486;p17"/>
          <p:cNvSpPr txBox="1"/>
          <p:nvPr/>
        </p:nvSpPr>
        <p:spPr>
          <a:xfrm>
            <a:off x="2123421" y="2521893"/>
            <a:ext cx="430369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Environment conflict </a:t>
            </a:r>
            <a:r>
              <a:rPr lang="en-US" sz="2400" dirty="0">
                <a:solidFill>
                  <a:srgbClr val="FFFFFF"/>
                </a:solidFill>
              </a:rPr>
              <a:t>with docker and vs code.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Scope creep.</a:t>
            </a:r>
            <a:endParaRPr dirty="0"/>
          </a:p>
        </p:txBody>
      </p:sp>
      <p:sp>
        <p:nvSpPr>
          <p:cNvPr id="487" name="Google Shape;487;p17"/>
          <p:cNvSpPr txBox="1"/>
          <p:nvPr/>
        </p:nvSpPr>
        <p:spPr>
          <a:xfrm>
            <a:off x="7959561" y="2362148"/>
            <a:ext cx="5360072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was successfully restructured and moved from local conf to </a:t>
            </a:r>
            <a:r>
              <a:rPr lang="en-US" sz="2400" dirty="0">
                <a:solidFill>
                  <a:srgbClr val="FFFFFF"/>
                </a:solidFill>
              </a:rPr>
              <a:t>K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estra.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A solid understanding of all the tech tools used.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9" name="Google Shape;489;p17"/>
          <p:cNvPicPr preferRelativeResize="0"/>
          <p:nvPr/>
        </p:nvPicPr>
        <p:blipFill rotWithShape="1">
          <a:blip r:embed="rId5">
            <a:alphaModFix/>
          </a:blip>
          <a:srcRect r="46575"/>
          <a:stretch/>
        </p:blipFill>
        <p:spPr>
          <a:xfrm>
            <a:off x="13608548" y="0"/>
            <a:ext cx="6263501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91" name="Google Shape;991;p30"/>
          <p:cNvSpPr txBox="1"/>
          <p:nvPr/>
        </p:nvSpPr>
        <p:spPr>
          <a:xfrm>
            <a:off x="6319323" y="4093786"/>
            <a:ext cx="754698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Video Demo</a:t>
            </a:r>
            <a:endParaRPr dirty="0"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466;p17">
            <a:extLst>
              <a:ext uri="{FF2B5EF4-FFF2-40B4-BE49-F238E27FC236}">
                <a16:creationId xmlns:a16="http://schemas.microsoft.com/office/drawing/2014/main" id="{A2C23193-7142-02F7-93CB-9A6F1CCAF291}"/>
              </a:ext>
            </a:extLst>
          </p:cNvPr>
          <p:cNvSpPr/>
          <p:nvPr/>
        </p:nvSpPr>
        <p:spPr>
          <a:xfrm>
            <a:off x="3402948" y="3192572"/>
            <a:ext cx="3322237" cy="3287595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>
          <a:extLst>
            <a:ext uri="{FF2B5EF4-FFF2-40B4-BE49-F238E27FC236}">
              <a16:creationId xmlns:a16="http://schemas.microsoft.com/office/drawing/2014/main" id="{07176D8C-506A-5C99-0A28-069190B3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>
            <a:extLst>
              <a:ext uri="{FF2B5EF4-FFF2-40B4-BE49-F238E27FC236}">
                <a16:creationId xmlns:a16="http://schemas.microsoft.com/office/drawing/2014/main" id="{31806B10-7DE6-0DF1-75C3-14D7DEAFD6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991" name="Google Shape;991;p30">
            <a:extLst>
              <a:ext uri="{FF2B5EF4-FFF2-40B4-BE49-F238E27FC236}">
                <a16:creationId xmlns:a16="http://schemas.microsoft.com/office/drawing/2014/main" id="{5C502CD9-6AFE-F91D-0A3F-0140E9FE4B9C}"/>
              </a:ext>
            </a:extLst>
          </p:cNvPr>
          <p:cNvSpPr txBox="1"/>
          <p:nvPr/>
        </p:nvSpPr>
        <p:spPr>
          <a:xfrm>
            <a:off x="1690924" y="3967571"/>
            <a:ext cx="609418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Thank you!</a:t>
            </a:r>
            <a:endParaRPr dirty="0"/>
          </a:p>
        </p:txBody>
      </p:sp>
      <p:sp>
        <p:nvSpPr>
          <p:cNvPr id="992" name="Google Shape;992;p30">
            <a:extLst>
              <a:ext uri="{FF2B5EF4-FFF2-40B4-BE49-F238E27FC236}">
                <a16:creationId xmlns:a16="http://schemas.microsoft.com/office/drawing/2014/main" id="{FBB9205D-79A1-A812-21FE-4EEBE4741661}"/>
              </a:ext>
            </a:extLst>
          </p:cNvPr>
          <p:cNvSpPr txBox="1"/>
          <p:nvPr/>
        </p:nvSpPr>
        <p:spPr>
          <a:xfrm>
            <a:off x="10572462" y="9190522"/>
            <a:ext cx="688036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Ubuntu"/>
                <a:sym typeface="Ubuntu"/>
              </a:rPr>
              <a:t>Sharon Kawira</a:t>
            </a:r>
            <a:endParaRPr dirty="0"/>
          </a:p>
        </p:txBody>
      </p:sp>
      <p:cxnSp>
        <p:nvCxnSpPr>
          <p:cNvPr id="993" name="Google Shape;993;p30">
            <a:extLst>
              <a:ext uri="{FF2B5EF4-FFF2-40B4-BE49-F238E27FC236}">
                <a16:creationId xmlns:a16="http://schemas.microsoft.com/office/drawing/2014/main" id="{F6A24B60-43D4-A965-2619-93D1396E85F9}"/>
              </a:ext>
            </a:extLst>
          </p:cNvPr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>
            <a:extLst>
              <a:ext uri="{FF2B5EF4-FFF2-40B4-BE49-F238E27FC236}">
                <a16:creationId xmlns:a16="http://schemas.microsoft.com/office/drawing/2014/main" id="{F4EAB8A0-73D5-C8BF-5CD1-0E887635C0C7}"/>
              </a:ext>
            </a:extLst>
          </p:cNvPr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>
              <a:extLst>
                <a:ext uri="{FF2B5EF4-FFF2-40B4-BE49-F238E27FC236}">
                  <a16:creationId xmlns:a16="http://schemas.microsoft.com/office/drawing/2014/main" id="{D3C7BD1D-3446-ADD5-5496-C42B2A2274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>
              <a:extLst>
                <a:ext uri="{FF2B5EF4-FFF2-40B4-BE49-F238E27FC236}">
                  <a16:creationId xmlns:a16="http://schemas.microsoft.com/office/drawing/2014/main" id="{5BA1773F-98D0-FD37-A76F-824716A75FC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>
            <a:extLst>
              <a:ext uri="{FF2B5EF4-FFF2-40B4-BE49-F238E27FC236}">
                <a16:creationId xmlns:a16="http://schemas.microsoft.com/office/drawing/2014/main" id="{07F999AF-0061-D716-97B8-CC389C5B4B64}"/>
              </a:ext>
            </a:extLst>
          </p:cNvPr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>
              <a:extLst>
                <a:ext uri="{FF2B5EF4-FFF2-40B4-BE49-F238E27FC236}">
                  <a16:creationId xmlns:a16="http://schemas.microsoft.com/office/drawing/2014/main" id="{EBD3BF19-5A81-7BB0-52FC-196410209B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>
              <a:extLst>
                <a:ext uri="{FF2B5EF4-FFF2-40B4-BE49-F238E27FC236}">
                  <a16:creationId xmlns:a16="http://schemas.microsoft.com/office/drawing/2014/main" id="{B693ED35-B93B-19BC-8C1E-5B60A72D85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>
            <a:extLst>
              <a:ext uri="{FF2B5EF4-FFF2-40B4-BE49-F238E27FC236}">
                <a16:creationId xmlns:a16="http://schemas.microsoft.com/office/drawing/2014/main" id="{72DF3449-4EC8-F39F-CDB9-26E4B0363E83}"/>
              </a:ext>
            </a:extLst>
          </p:cNvPr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>
              <a:extLst>
                <a:ext uri="{FF2B5EF4-FFF2-40B4-BE49-F238E27FC236}">
                  <a16:creationId xmlns:a16="http://schemas.microsoft.com/office/drawing/2014/main" id="{C1FE2D20-0D13-BBAA-99E5-A20828A074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>
              <a:extLst>
                <a:ext uri="{FF2B5EF4-FFF2-40B4-BE49-F238E27FC236}">
                  <a16:creationId xmlns:a16="http://schemas.microsoft.com/office/drawing/2014/main" id="{C93B1EEE-A3B6-39E5-8BE7-9C8B4DB19BB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>
            <a:extLst>
              <a:ext uri="{FF2B5EF4-FFF2-40B4-BE49-F238E27FC236}">
                <a16:creationId xmlns:a16="http://schemas.microsoft.com/office/drawing/2014/main" id="{EDEBDE5E-D0CD-64FF-9066-E89742831AED}"/>
              </a:ext>
            </a:extLst>
          </p:cNvPr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>
            <a:extLst>
              <a:ext uri="{FF2B5EF4-FFF2-40B4-BE49-F238E27FC236}">
                <a16:creationId xmlns:a16="http://schemas.microsoft.com/office/drawing/2014/main" id="{0DCE7117-FB4A-4331-77EE-2D36157B4E30}"/>
              </a:ext>
            </a:extLst>
          </p:cNvPr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>
              <a:extLst>
                <a:ext uri="{FF2B5EF4-FFF2-40B4-BE49-F238E27FC236}">
                  <a16:creationId xmlns:a16="http://schemas.microsoft.com/office/drawing/2014/main" id="{1F76FC2D-D504-5F19-18B4-628417BAFC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>
              <a:extLst>
                <a:ext uri="{FF2B5EF4-FFF2-40B4-BE49-F238E27FC236}">
                  <a16:creationId xmlns:a16="http://schemas.microsoft.com/office/drawing/2014/main" id="{A9E828C1-0F53-46B2-FC75-2497A050199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>
            <a:extLst>
              <a:ext uri="{FF2B5EF4-FFF2-40B4-BE49-F238E27FC236}">
                <a16:creationId xmlns:a16="http://schemas.microsoft.com/office/drawing/2014/main" id="{2CB99FA5-155C-086D-D3E7-ECF5BB1B341D}"/>
              </a:ext>
            </a:extLst>
          </p:cNvPr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>
            <a:extLst>
              <a:ext uri="{FF2B5EF4-FFF2-40B4-BE49-F238E27FC236}">
                <a16:creationId xmlns:a16="http://schemas.microsoft.com/office/drawing/2014/main" id="{A6D21744-8A70-5795-0E71-5E82BEA41765}"/>
              </a:ext>
            </a:extLst>
          </p:cNvPr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>
              <a:extLst>
                <a:ext uri="{FF2B5EF4-FFF2-40B4-BE49-F238E27FC236}">
                  <a16:creationId xmlns:a16="http://schemas.microsoft.com/office/drawing/2014/main" id="{52B90C8D-8062-8902-76C9-C4A69EC4347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>
              <a:extLst>
                <a:ext uri="{FF2B5EF4-FFF2-40B4-BE49-F238E27FC236}">
                  <a16:creationId xmlns:a16="http://schemas.microsoft.com/office/drawing/2014/main" id="{D0019EA4-4EA2-6819-9EA2-0E90F59AA8F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>
            <a:extLst>
              <a:ext uri="{FF2B5EF4-FFF2-40B4-BE49-F238E27FC236}">
                <a16:creationId xmlns:a16="http://schemas.microsoft.com/office/drawing/2014/main" id="{C21DE031-DE41-D953-B36F-6A854C20C647}"/>
              </a:ext>
            </a:extLst>
          </p:cNvPr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>
              <a:extLst>
                <a:ext uri="{FF2B5EF4-FFF2-40B4-BE49-F238E27FC236}">
                  <a16:creationId xmlns:a16="http://schemas.microsoft.com/office/drawing/2014/main" id="{41374A2F-9974-622F-8F8D-CA297C2158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>
              <a:extLst>
                <a:ext uri="{FF2B5EF4-FFF2-40B4-BE49-F238E27FC236}">
                  <a16:creationId xmlns:a16="http://schemas.microsoft.com/office/drawing/2014/main" id="{BD7E22E8-DE7D-1A34-FA13-D123982810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>
            <a:extLst>
              <a:ext uri="{FF2B5EF4-FFF2-40B4-BE49-F238E27FC236}">
                <a16:creationId xmlns:a16="http://schemas.microsoft.com/office/drawing/2014/main" id="{D13A815E-252F-466E-0759-CAFF53A99D05}"/>
              </a:ext>
            </a:extLst>
          </p:cNvPr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>
              <a:extLst>
                <a:ext uri="{FF2B5EF4-FFF2-40B4-BE49-F238E27FC236}">
                  <a16:creationId xmlns:a16="http://schemas.microsoft.com/office/drawing/2014/main" id="{E164D907-05B7-AAD8-ADD4-6E551F69B8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>
              <a:extLst>
                <a:ext uri="{FF2B5EF4-FFF2-40B4-BE49-F238E27FC236}">
                  <a16:creationId xmlns:a16="http://schemas.microsoft.com/office/drawing/2014/main" id="{9317ED3F-288A-EAF9-FD7D-FAACD29142B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>
            <a:extLst>
              <a:ext uri="{FF2B5EF4-FFF2-40B4-BE49-F238E27FC236}">
                <a16:creationId xmlns:a16="http://schemas.microsoft.com/office/drawing/2014/main" id="{EBD0D210-878B-7FE1-E20C-C86826110C97}"/>
              </a:ext>
            </a:extLst>
          </p:cNvPr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>
              <a:extLst>
                <a:ext uri="{FF2B5EF4-FFF2-40B4-BE49-F238E27FC236}">
                  <a16:creationId xmlns:a16="http://schemas.microsoft.com/office/drawing/2014/main" id="{F2906ADC-EEFD-CED7-4B40-AF35538A39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>
              <a:extLst>
                <a:ext uri="{FF2B5EF4-FFF2-40B4-BE49-F238E27FC236}">
                  <a16:creationId xmlns:a16="http://schemas.microsoft.com/office/drawing/2014/main" id="{629963FC-2B79-9F09-E489-5C0363CEF6A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442;p16">
            <a:extLst>
              <a:ext uri="{FF2B5EF4-FFF2-40B4-BE49-F238E27FC236}">
                <a16:creationId xmlns:a16="http://schemas.microsoft.com/office/drawing/2014/main" id="{F197A4BF-B8A7-437E-8B6F-4FB5F3880D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0357600" y="2009725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77752888"/>
      </p:ext>
    </p:extLst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365</Words>
  <Application>Microsoft Office PowerPoint</Application>
  <PresentationFormat>Custom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Ubuntu</vt:lpstr>
      <vt:lpstr>Arial</vt:lpstr>
      <vt:lpstr>Cuprum</vt:lpstr>
      <vt:lpstr>Calibri</vt:lpstr>
      <vt:lpstr>Podkova</vt:lpstr>
      <vt:lpstr> IT Software 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Sharon Kawira</dc:creator>
  <cp:lastModifiedBy>Sharon Kawira</cp:lastModifiedBy>
  <cp:revision>4</cp:revision>
  <dcterms:modified xsi:type="dcterms:W3CDTF">2025-04-24T22:58:17Z</dcterms:modified>
</cp:coreProperties>
</file>